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3" r:id="rId2"/>
  </p:sldMasterIdLst>
  <p:notesMasterIdLst>
    <p:notesMasterId r:id="rId31"/>
  </p:notesMasterIdLst>
  <p:sldIdLst>
    <p:sldId id="356" r:id="rId3"/>
    <p:sldId id="258" r:id="rId4"/>
    <p:sldId id="257" r:id="rId5"/>
    <p:sldId id="291" r:id="rId6"/>
    <p:sldId id="296" r:id="rId7"/>
    <p:sldId id="297" r:id="rId8"/>
    <p:sldId id="316" r:id="rId9"/>
    <p:sldId id="299" r:id="rId10"/>
    <p:sldId id="317" r:id="rId11"/>
    <p:sldId id="357" r:id="rId12"/>
    <p:sldId id="358" r:id="rId13"/>
    <p:sldId id="359" r:id="rId14"/>
    <p:sldId id="360" r:id="rId15"/>
    <p:sldId id="361" r:id="rId16"/>
    <p:sldId id="366" r:id="rId17"/>
    <p:sldId id="367" r:id="rId18"/>
    <p:sldId id="368" r:id="rId19"/>
    <p:sldId id="301" r:id="rId20"/>
    <p:sldId id="323" r:id="rId21"/>
    <p:sldId id="324" r:id="rId22"/>
    <p:sldId id="325" r:id="rId23"/>
    <p:sldId id="326" r:id="rId24"/>
    <p:sldId id="327" r:id="rId25"/>
    <p:sldId id="362" r:id="rId26"/>
    <p:sldId id="363" r:id="rId27"/>
    <p:sldId id="364" r:id="rId28"/>
    <p:sldId id="365" r:id="rId29"/>
    <p:sldId id="331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8EC2"/>
    <a:srgbClr val="D1E5FB"/>
    <a:srgbClr val="D7E5F5"/>
    <a:srgbClr val="CAE5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96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54EC1-71A3-4B26-8355-0CA2C50A0D82}" type="datetimeFigureOut">
              <a:rPr lang="en-US" smtClean="0"/>
              <a:pPr/>
              <a:t>6/20/2012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F72F8-0AB8-451F-B4FA-30D8178525C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29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26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26162"/>
          </a:xfrm>
        </p:spPr>
        <p:txBody>
          <a:bodyPr vert="eaVert"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alphaModFix amt="50000"/>
            <a:lum/>
          </a:blip>
          <a:srcRect/>
          <a:stretch>
            <a:fillRect t="-31000" b="-3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54375"/>
            <a:ext cx="7772400" cy="1470025"/>
          </a:xfrm>
          <a:noFill/>
          <a:ln>
            <a:noFill/>
          </a:ln>
        </p:spPr>
        <p:txBody>
          <a:bodyPr/>
          <a:lstStyle>
            <a:lvl1pPr algn="ctr">
              <a:defRPr>
                <a:solidFill>
                  <a:srgbClr val="00B0F0"/>
                </a:solidFill>
                <a:effectLst/>
                <a:latin typeface="Arial Black" pitchFamily="34" charset="0"/>
                <a:cs typeface="Microsoft Sans Serif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1981200" y="1600200"/>
            <a:ext cx="50401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latin typeface="Arial Black" pitchFamily="34" charset="0"/>
              </a:rPr>
              <a:t>CMPTR</a:t>
            </a:r>
            <a:endParaRPr lang="en-US" sz="9600" dirty="0">
              <a:latin typeface="Arial Black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1">
          <a:blip r:embed="rId2">
            <a:alphaModFix amt="50000"/>
            <a:lum/>
          </a:blip>
          <a:srcRect/>
          <a:stretch>
            <a:fillRect t="-31000" b="-3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54375"/>
            <a:ext cx="7772400" cy="1470025"/>
          </a:xfrm>
          <a:noFill/>
          <a:ln>
            <a:noFill/>
          </a:ln>
        </p:spPr>
        <p:txBody>
          <a:bodyPr/>
          <a:lstStyle>
            <a:lvl1pPr algn="ctr">
              <a:defRPr>
                <a:solidFill>
                  <a:srgbClr val="00B0F0"/>
                </a:solidFill>
                <a:effectLst/>
                <a:latin typeface="Arial Black" pitchFamily="34" charset="0"/>
                <a:cs typeface="Microsoft Sans Serif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1981200" y="1600200"/>
            <a:ext cx="50401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latin typeface="Arial Black" pitchFamily="34" charset="0"/>
              </a:rPr>
              <a:t>CMPTR</a:t>
            </a:r>
            <a:endParaRPr lang="en-US" sz="9600" dirty="0">
              <a:latin typeface="Arial Black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CMPTR: Chapter 00, Chapter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t>6/20/2012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00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0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ln w="3175">
            <a:noFill/>
          </a:ln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 w="3175">
            <a:noFill/>
          </a:ln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2259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2259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59175"/>
            <a:ext cx="7772400" cy="1470025"/>
          </a:xfrm>
          <a:noFill/>
          <a:ln>
            <a:noFill/>
          </a:ln>
        </p:spPr>
        <p:txBody>
          <a:bodyPr/>
          <a:lstStyle>
            <a:lvl1pPr algn="ctr">
              <a:defRPr b="0" cap="none" spc="0">
                <a:ln>
                  <a:noFill/>
                </a:ln>
                <a:solidFill>
                  <a:srgbClr val="2DC6D6"/>
                </a:solidFill>
                <a:effectLst/>
                <a:latin typeface="Arial Black" pitchFamily="34" charset="0"/>
                <a:cs typeface="Microsoft Sans Serif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4" name="Picture 3" descr="CMPTR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43200" y="461772"/>
            <a:ext cx="3453384" cy="3348228"/>
          </a:xfrm>
          <a:prstGeom prst="rect">
            <a:avLst/>
          </a:prstGeom>
        </p:spPr>
      </p:pic>
      <p:sp>
        <p:nvSpPr>
          <p:cNvPr id="5" name="Rounded Rectangle 4"/>
          <p:cNvSpPr/>
          <p:nvPr userDrawn="1"/>
        </p:nvSpPr>
        <p:spPr>
          <a:xfrm>
            <a:off x="76200" y="76200"/>
            <a:ext cx="8991600" cy="6629400"/>
          </a:xfrm>
          <a:prstGeom prst="roundRect">
            <a:avLst/>
          </a:prstGeom>
          <a:noFill/>
          <a:ln>
            <a:solidFill>
              <a:srgbClr val="2DC6D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61277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9657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oundRect">
            <a:avLst/>
          </a:prstGeom>
          <a:ln>
            <a:solidFill>
              <a:srgbClr val="2DC6D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77000"/>
            <a:ext cx="7010400" cy="244475"/>
          </a:xfrm>
          <a:prstGeom prst="rect">
            <a:avLst/>
          </a:prstGeom>
          <a:ln w="3175">
            <a:noFill/>
          </a:ln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2DC6D6"/>
                </a:solidFill>
                <a:latin typeface="Arial Black" pitchFamily="34" charset="0"/>
              </a:defRPr>
            </a:lvl1pPr>
          </a:lstStyle>
          <a:p>
            <a:r>
              <a:rPr lang="en-US" smtClean="0"/>
              <a:t>CMPTR: Chapter 00, Chapter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24800" y="6477000"/>
            <a:ext cx="762000" cy="244475"/>
          </a:xfrm>
          <a:prstGeom prst="rect">
            <a:avLst/>
          </a:prstGeom>
          <a:ln w="3175">
            <a:noFill/>
          </a:ln>
          <a:effec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DC6D6"/>
                </a:solidFill>
                <a:latin typeface="Arial Black" pitchFamily="34" charset="0"/>
              </a:defRPr>
            </a:lvl1pPr>
          </a:lstStyle>
          <a:p>
            <a:fld id="{41E0D066-9582-49E0-9F2C-9CED6AA2A3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49" r:id="rId13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Arial Black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t>6/20/2012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r>
              <a:rPr lang="en-US" smtClean="0"/>
              <a:t>CMPTR: Chapter 00, Chapter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1E0D066-9582-49E0-9F2C-9CED6AA2A3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76200"/>
            <a:ext cx="8077200" cy="758952"/>
          </a:xfrm>
        </p:spPr>
        <p:txBody>
          <a:bodyPr>
            <a:normAutofit fontScale="90000"/>
          </a:bodyPr>
          <a:lstStyle/>
          <a:p>
            <a:r>
              <a:rPr lang="en-US" dirty="0"/>
              <a:t>Chapter 6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762000"/>
            <a:ext cx="8077200" cy="432816"/>
          </a:xfrm>
        </p:spPr>
        <p:txBody>
          <a:bodyPr>
            <a:normAutofit/>
          </a:bodyPr>
          <a:lstStyle/>
          <a:p>
            <a:r>
              <a:rPr lang="en-US" sz="2800" dirty="0"/>
              <a:t>Network and Internet Security and Privacy</a:t>
            </a:r>
          </a:p>
        </p:txBody>
      </p:sp>
    </p:spTree>
    <p:extLst>
      <p:ext uri="{BB962C8B-B14F-4D97-AF65-F5344CB8AC3E}">
        <p14:creationId xmlns:p14="http://schemas.microsoft.com/office/powerpoint/2010/main" val="144680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00B0F0"/>
                </a:solidFill>
              </a:rPr>
              <a:t>Malware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Short for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malicious software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is software designed to infiltrate a computer system without the owner's informed consent.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Malware is a general term for;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Viruses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Worms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Trojan horses</a:t>
            </a:r>
          </a:p>
          <a:p>
            <a:pPr lvl="1"/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Sypware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Dishonest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addware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Crimeware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Rootkits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789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00B0F0"/>
                </a:solidFill>
              </a:rPr>
              <a:t>Computer Virus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Computer program designed to copy itself into other programs, with the intention of causing mischief or damage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 virus is loaded into a computer's memory and instructs its host program to copy the viral code into any number of other programs and files stored in the computer.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When the program is started or the file is accessed a fatal error occurs usually causing the program to shut down or in rare cases the computer to crash. 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939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00B0F0"/>
                </a:solidFill>
              </a:rPr>
              <a:t>Worms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 computer worm is a type of virus that replicates itself, but does not alter any files on your machine.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Worms cause havoc by multiplying so many times that they take up all your computer's available memory or hard disk space.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This can lead to denial of service.</a:t>
            </a:r>
          </a:p>
        </p:txBody>
      </p:sp>
    </p:spTree>
    <p:extLst>
      <p:ext uri="{BB962C8B-B14F-4D97-AF65-F5344CB8AC3E}">
        <p14:creationId xmlns:p14="http://schemas.microsoft.com/office/powerpoint/2010/main" val="660364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00B0F0"/>
                </a:solidFill>
              </a:rPr>
              <a:t>Trojan horses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>
                <a:latin typeface="Arial" pitchFamily="34" charset="0"/>
                <a:cs typeface="Arial" pitchFamily="34" charset="0"/>
              </a:rPr>
              <a:t>A Trojan horses is a software programs that masquerade as a regular program, such as games, disk utilities, and even antivirus programs.</a:t>
            </a: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A Trojan horse might appear to be a computer game, but once you double-click it, the program starts writing over certain parts of your hard drive, corrupting your data. </a:t>
            </a:r>
          </a:p>
        </p:txBody>
      </p:sp>
    </p:spTree>
    <p:extLst>
      <p:ext uri="{BB962C8B-B14F-4D97-AF65-F5344CB8AC3E}">
        <p14:creationId xmlns:p14="http://schemas.microsoft.com/office/powerpoint/2010/main" val="1859896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00B0F0"/>
                </a:solidFill>
              </a:rPr>
              <a:t>Spyware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smtClean="0">
                <a:latin typeface="Arial" pitchFamily="34" charset="0"/>
                <a:cs typeface="Arial" pitchFamily="34" charset="0"/>
              </a:rPr>
              <a:t>As the name implies, this is software that "spies" on your computer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Spyware can capture information like Web browsing habits, e-mail messages, usernames and passwords, and credit card information.</a:t>
            </a:r>
          </a:p>
          <a:p>
            <a:r>
              <a:rPr lang="en-US" sz="2800" smtClean="0">
                <a:latin typeface="Arial" pitchFamily="34" charset="0"/>
                <a:cs typeface="Arial" pitchFamily="34" charset="0"/>
              </a:rPr>
              <a:t>If left unchecked, the software can transmit this data to another person's computer over the Internet.</a:t>
            </a:r>
          </a:p>
        </p:txBody>
      </p:sp>
    </p:spTree>
    <p:extLst>
      <p:ext uri="{BB962C8B-B14F-4D97-AF65-F5344CB8AC3E}">
        <p14:creationId xmlns:p14="http://schemas.microsoft.com/office/powerpoint/2010/main" val="877550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>
                <a:solidFill>
                  <a:srgbClr val="00B0F0"/>
                </a:solidFill>
              </a:rPr>
              <a:t>Preventing Malware from Infecting Your Computer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Install an antivirus program on all of your computers</a:t>
            </a:r>
          </a:p>
          <a:p>
            <a:pPr eaLnBrk="1" hangingPunct="1"/>
            <a:r>
              <a:rPr lang="en-US" sz="2400" smtClean="0"/>
              <a:t>Never open an e-mail attachment unless you are expecting it and it is from a trusted source</a:t>
            </a:r>
          </a:p>
          <a:p>
            <a:pPr eaLnBrk="1" hangingPunct="1"/>
            <a:r>
              <a:rPr lang="en-US" sz="2400" smtClean="0"/>
              <a:t>If the antivirus program flags an e-mail attachment  as infected, delete the attachment immediately</a:t>
            </a:r>
          </a:p>
          <a:p>
            <a:pPr eaLnBrk="1" hangingPunct="1"/>
            <a:r>
              <a:rPr lang="en-US" sz="2400" smtClean="0"/>
              <a:t>Check all downloaded programs for viruses, worms, or Trojan horses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672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00B0F0"/>
                </a:solidFill>
              </a:rPr>
              <a:t>Anti-virus Programs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Identifies and removes computer viruses</a:t>
            </a:r>
          </a:p>
          <a:p>
            <a:pPr eaLnBrk="1" hangingPunct="1"/>
            <a:r>
              <a:rPr lang="en-US" sz="2800" smtClean="0"/>
              <a:t>Most also protect against worms and Trojan horses</a:t>
            </a:r>
          </a:p>
          <a:p>
            <a:pPr eaLnBrk="1" hangingPunct="1"/>
            <a:r>
              <a:rPr lang="en-US" sz="2800" smtClean="0"/>
              <a:t>Most anti-virus programs provide more then just virus protection.</a:t>
            </a:r>
          </a:p>
        </p:txBody>
      </p:sp>
    </p:spTree>
    <p:extLst>
      <p:ext uri="{BB962C8B-B14F-4D97-AF65-F5344CB8AC3E}">
        <p14:creationId xmlns:p14="http://schemas.microsoft.com/office/powerpoint/2010/main" val="136129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00B0F0"/>
                </a:solidFill>
              </a:rPr>
              <a:t>Anti-virus Programs</a:t>
            </a:r>
            <a:endParaRPr lang="en-US" dirty="0">
              <a:solidFill>
                <a:srgbClr val="00B0F0"/>
              </a:solidFill>
            </a:endParaRPr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24000"/>
            <a:ext cx="7897813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736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Denial of Service (DoS) Attacks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229600" cy="49530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denial of service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DoS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attack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is an act of sabotage that attempts to flood a network server or Web server with so many requests for action that it shuts down or simply cannot handle legitimate requests any longer, causing legitimate users to be denied service. </a:t>
            </a:r>
          </a:p>
          <a:p>
            <a:r>
              <a:rPr lang="en-US" dirty="0" err="1">
                <a:latin typeface="Arial" pitchFamily="34" charset="0"/>
                <a:cs typeface="Arial" pitchFamily="34" charset="0"/>
              </a:rPr>
              <a:t>DoS</a:t>
            </a:r>
            <a:r>
              <a:rPr lang="en-US" dirty="0">
                <a:latin typeface="Arial" pitchFamily="34" charset="0"/>
                <a:cs typeface="Arial" pitchFamily="34" charset="0"/>
              </a:rPr>
              <a:t> attacks today are often directed toward popular sites and typically are carried out via multiple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computers known </a:t>
            </a:r>
            <a:r>
              <a:rPr lang="en-US" dirty="0">
                <a:latin typeface="Arial" pitchFamily="34" charset="0"/>
                <a:cs typeface="Arial" pitchFamily="34" charset="0"/>
              </a:rPr>
              <a:t>as a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distributed denial of service </a:t>
            </a:r>
            <a:r>
              <a:rPr lang="en-US" dirty="0">
                <a:latin typeface="Arial" pitchFamily="34" charset="0"/>
                <a:cs typeface="Arial" pitchFamily="34" charset="0"/>
              </a:rPr>
              <a:t>(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DDoS</a:t>
            </a:r>
            <a:r>
              <a:rPr lang="en-US" dirty="0">
                <a:latin typeface="Arial" pitchFamily="34" charset="0"/>
                <a:cs typeface="Arial" pitchFamily="34" charset="0"/>
              </a:rPr>
              <a:t>)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attack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Data, Program, or Web Site Alteration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1148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Another type of computer sabotage occurs when a hacker breaches a computer system to delete or modify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data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programs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Data on Web sites can also be altered by hackers, for </a:t>
            </a:r>
            <a:r>
              <a:rPr lang="en-US" dirty="0">
                <a:latin typeface="Arial" pitchFamily="34" charset="0"/>
                <a:cs typeface="Arial" pitchFamily="34" charset="0"/>
              </a:rPr>
              <a:t>instance, individuals sometimes hack into and  alter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other </a:t>
            </a:r>
            <a:r>
              <a:rPr lang="en-US" dirty="0">
                <a:latin typeface="Arial" pitchFamily="34" charset="0"/>
                <a:cs typeface="Arial" pitchFamily="34" charset="0"/>
              </a:rPr>
              <a:t>people’s social networking accounts.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Learning Objectives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Explain network and Internet security concerns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Identify online threats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Dot Cons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8229600" cy="3733800"/>
          </a:xfrm>
        </p:spPr>
        <p:txBody>
          <a:bodyPr>
            <a:noAutofit/>
          </a:bodyPr>
          <a:lstStyle/>
          <a:p>
            <a:r>
              <a:rPr lang="en-US" dirty="0"/>
              <a:t>A booming area of computer crime involves online fraud, </a:t>
            </a:r>
            <a:r>
              <a:rPr lang="en-US" dirty="0" smtClean="0"/>
              <a:t>theft</a:t>
            </a:r>
            <a:r>
              <a:rPr lang="en-US" dirty="0"/>
              <a:t>, scams, and related activities designed to steal money </a:t>
            </a:r>
            <a:r>
              <a:rPr lang="en-US" dirty="0" smtClean="0"/>
              <a:t>or </a:t>
            </a:r>
            <a:r>
              <a:rPr lang="en-US" dirty="0"/>
              <a:t>other resources from individuals or  businesses—these </a:t>
            </a:r>
            <a:r>
              <a:rPr lang="en-US" dirty="0" smtClean="0"/>
              <a:t>are </a:t>
            </a:r>
            <a:r>
              <a:rPr lang="en-US" dirty="0"/>
              <a:t>collectively referred to as </a:t>
            </a:r>
            <a:r>
              <a:rPr lang="en-US" b="1" dirty="0"/>
              <a:t>dot cons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Theft of Data, Information, and Other Resources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Data theft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or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information theft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is the theft of data or information located on or being sent from a computer.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It can be committed by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stealing an actual computer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it can take place over the Internet or a network by an individual gaining unauthorized access to that data by hacking into the computer or by intercepting the data in transit.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Direct theft of money through the internet is a growing issue</a:t>
            </a:r>
          </a:p>
          <a:p>
            <a:pPr>
              <a:buNone/>
            </a:pP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bldLvl="2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Identity Theft, Phishing, and Pharming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3505200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Identity theft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occurs when someone obtains enough information about a person to be able to masquerade as that person—usually to buy products or services in that person’s name.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Identity Theft, Phishing, and Pharming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953000"/>
          </a:xfrm>
        </p:spPr>
        <p:txBody>
          <a:bodyPr>
            <a:noAutofit/>
          </a:bodyPr>
          <a:lstStyle/>
          <a:p>
            <a:r>
              <a:rPr lang="en-US" sz="2600" b="1" dirty="0" smtClean="0"/>
              <a:t>Skimming</a:t>
            </a:r>
            <a:r>
              <a:rPr lang="en-US" sz="2600" dirty="0" smtClean="0"/>
              <a:t> </a:t>
            </a:r>
            <a:r>
              <a:rPr lang="en-US" sz="2600" dirty="0"/>
              <a:t>involves stealing credit card or debit card numbers by using an illegal </a:t>
            </a:r>
            <a:r>
              <a:rPr lang="en-US" sz="2600" dirty="0" smtClean="0"/>
              <a:t>device </a:t>
            </a:r>
            <a:r>
              <a:rPr lang="en-US" sz="2600" dirty="0"/>
              <a:t>attached to an ATM or credit card reader</a:t>
            </a:r>
            <a:endParaRPr lang="en-US" sz="2600" dirty="0" smtClean="0"/>
          </a:p>
          <a:p>
            <a:r>
              <a:rPr lang="en-US" sz="2600" b="1" dirty="0" smtClean="0"/>
              <a:t>Phishing</a:t>
            </a:r>
            <a:r>
              <a:rPr lang="en-US" sz="2600" dirty="0" smtClean="0"/>
              <a:t> (pronounced fishing)is the use of a spoofed email message to trick the recipient into revealing sensitive personal information, such as credit card numbers.</a:t>
            </a:r>
          </a:p>
          <a:p>
            <a:r>
              <a:rPr lang="en-US" sz="2600" dirty="0" smtClean="0"/>
              <a:t>More targeted, personalized phishing schemes are known as </a:t>
            </a:r>
            <a:r>
              <a:rPr lang="en-US" sz="2600" b="1" dirty="0" smtClean="0"/>
              <a:t>spear phishing</a:t>
            </a:r>
            <a:r>
              <a:rPr lang="en-US" sz="2600" dirty="0" smtClean="0"/>
              <a:t>.</a:t>
            </a:r>
          </a:p>
          <a:p>
            <a:r>
              <a:rPr lang="en-US" sz="2600" b="1" dirty="0" smtClean="0"/>
              <a:t>Pharming </a:t>
            </a:r>
            <a:r>
              <a:rPr lang="en-US" sz="2600" dirty="0" smtClean="0"/>
              <a:t>is another type of scam that uses spoofed domain names to obtain personal information for use in fraudulent activities. 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Protecting Your Identity.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Disclosing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personal information only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when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it is necessary and only via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secure Web pages.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Use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security software and keep it up to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date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Shred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the preapproved credit card offers and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other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documents containing personal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information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frequently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arrive in the mail before recycling them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Never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click a link in an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email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message to go to a secure Web site—always type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URL for that site in your browser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988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Protecting Your Identity.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Protect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your Social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Security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number and give it out only when necessary..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Keep a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close eye on your credit card bills and credit history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Ordering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a full credit history on yourself a few times a year to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check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for accounts listed in your name that you did not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open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and any other problems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You can also use browser-based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antiphishing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tools and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digital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certificates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to help guard against identity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theft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and the phishing and pharming schemes used in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conjunction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with identity theft.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CMPTR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D066-9582-49E0-9F2C-9CED6AA2A396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05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00B0F0"/>
                </a:solidFill>
              </a:rPr>
              <a:t>Buying Online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4825"/>
            <a:ext cx="8229600" cy="2187575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dirty="0" smtClean="0">
                <a:latin typeface="Arial" pitchFamily="34" charset="0"/>
                <a:cs typeface="Arial" pitchFamily="34" charset="0"/>
              </a:rPr>
              <a:t>Make sure that when you enter the shopping cart are the address changes to https://- secure socket layer</a:t>
            </a:r>
          </a:p>
          <a:p>
            <a:pPr eaLnBrk="1" hangingPunct="1"/>
            <a:r>
              <a:rPr lang="en-US" sz="2800" dirty="0" smtClean="0">
                <a:latin typeface="Arial" pitchFamily="34" charset="0"/>
                <a:cs typeface="Arial" pitchFamily="34" charset="0"/>
              </a:rPr>
              <a:t>Look for the following logos at the bottom of the home page of the merchants Web site.</a:t>
            </a:r>
          </a:p>
        </p:txBody>
      </p:sp>
    </p:spTree>
    <p:extLst>
      <p:ext uri="{BB962C8B-B14F-4D97-AF65-F5344CB8AC3E}">
        <p14:creationId xmlns:p14="http://schemas.microsoft.com/office/powerpoint/2010/main" val="955458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>
                <a:solidFill>
                  <a:srgbClr val="00B0F0"/>
                </a:solidFill>
              </a:rPr>
              <a:t>Buying Online -Certification</a:t>
            </a:r>
            <a:endParaRPr lang="en-US" dirty="0">
              <a:solidFill>
                <a:srgbClr val="00B0F0"/>
              </a:solidFill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0"/>
            <a:ext cx="180498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676400"/>
            <a:ext cx="5715000" cy="486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971800"/>
            <a:ext cx="21447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600200"/>
            <a:ext cx="6477000" cy="199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267200"/>
            <a:ext cx="1905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600200"/>
            <a:ext cx="6172200" cy="521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410200"/>
            <a:ext cx="1828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00200"/>
            <a:ext cx="671195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8824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Online Auction Fraud and Other Internet Scams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72000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Online auction fraud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(sometimes called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Internet auction fraud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occurs when an online auction buyer pays for merchandise that is never delivered, or that is delivered but it is not as represented.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best protection against many dot cons is common sense.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Understanding Security Concerns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05800" cy="4800600"/>
          </a:xfrm>
        </p:spPr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Computer crime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—or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cybercrime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—includes any illegal act involving a computer.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Cybercrime is a multibillion-dollar business that is often conducted by seasoned criminals.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All computer users should be aware of the security concerns surrounding computer network and Internet use, and they should take appropriate precautions.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Unauthorized Access and Unauthorized Use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Unauthorized access -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whenever an individual gains access to a computer, network, file, or other resource without permission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Unauthorized use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involves using a computer resource for unauthorized activities.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Codes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of conduct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>
                <a:latin typeface="Arial" pitchFamily="34" charset="0"/>
                <a:cs typeface="Arial" pitchFamily="34" charset="0"/>
              </a:rPr>
              <a:t>publish guidelines for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acceptable behavior when using a computer as an employee, student, or other users.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Unauthorized access and many types of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unauthorized </a:t>
            </a:r>
            <a:r>
              <a:rPr lang="en-US" dirty="0">
                <a:latin typeface="Arial" pitchFamily="34" charset="0"/>
                <a:cs typeface="Arial" pitchFamily="34" charset="0"/>
              </a:rPr>
              <a:t>use are criminal offenses in the United States and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many </a:t>
            </a:r>
            <a:r>
              <a:rPr lang="en-US" dirty="0">
                <a:latin typeface="Arial" pitchFamily="34" charset="0"/>
                <a:cs typeface="Arial" pitchFamily="34" charset="0"/>
              </a:rPr>
              <a:t>other countries.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Hacking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05800" cy="48006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Hacking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–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act of breaking into a computer or network.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Typically, the motivation for hacking is to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steal data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sabotage </a:t>
            </a:r>
            <a:r>
              <a:rPr lang="en-US" dirty="0">
                <a:latin typeface="Arial" pitchFamily="34" charset="0"/>
                <a:cs typeface="Arial" pitchFamily="34" charset="0"/>
              </a:rPr>
              <a:t>a computer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system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dirty="0">
                <a:latin typeface="Arial" pitchFamily="34" charset="0"/>
                <a:cs typeface="Arial" pitchFamily="34" charset="0"/>
              </a:rPr>
              <a:t>hijack”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 computer or network </a:t>
            </a:r>
            <a:r>
              <a:rPr lang="en-US" dirty="0">
                <a:latin typeface="Arial" pitchFamily="34" charset="0"/>
                <a:cs typeface="Arial" pitchFamily="34" charset="0"/>
              </a:rPr>
              <a:t>for use in an illegal or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unethical </a:t>
            </a:r>
            <a:r>
              <a:rPr lang="en-US" dirty="0">
                <a:latin typeface="Arial" pitchFamily="34" charset="0"/>
                <a:cs typeface="Arial" pitchFamily="34" charset="0"/>
              </a:rPr>
              <a:t>act, such as generating spam or hosting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pornographic </a:t>
            </a:r>
            <a:r>
              <a:rPr lang="en-US" dirty="0">
                <a:latin typeface="Arial" pitchFamily="34" charset="0"/>
                <a:cs typeface="Arial" pitchFamily="34" charset="0"/>
              </a:rPr>
              <a:t>Web sites.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Cyberterrorism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—where terrorists launch attacks via the Internet.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War Driving and Wi-Fi Piggybacking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05800" cy="480060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Wi-Fi networks are designed to provide wireless access to networks and the internet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Some estimates indicate that 70% of these networks are unsecured.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War driving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typically involves driving in a car with a portable computer looking for unsecured Wi-Fi networks to connect to.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Wi-Fi piggybacking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refers to accessing someone else’s unsecured Wi-Fi network from the hacker’s current location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Interception of Communications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05800" cy="4800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Some criminals gain unauthorized access to </a:t>
            </a:r>
            <a:r>
              <a:rPr lang="en-US" b="1" dirty="0" smtClean="0"/>
              <a:t>unsecured</a:t>
            </a:r>
            <a:r>
              <a:rPr lang="en-US" dirty="0" smtClean="0"/>
              <a:t> data, files, email messages, VoIP calls, and other content as it is being sent over the Internet.</a:t>
            </a:r>
          </a:p>
          <a:p>
            <a:r>
              <a:rPr lang="en-US" dirty="0" smtClean="0"/>
              <a:t>Proprietary </a:t>
            </a:r>
            <a:r>
              <a:rPr lang="en-US" dirty="0"/>
              <a:t>corporate information and </a:t>
            </a:r>
            <a:r>
              <a:rPr lang="en-US" dirty="0" smtClean="0"/>
              <a:t>sensitive </a:t>
            </a:r>
            <a:r>
              <a:rPr lang="en-US" dirty="0"/>
              <a:t>personal information is at risk if it is sent unsecured </a:t>
            </a:r>
            <a:r>
              <a:rPr lang="en-US" dirty="0" smtClean="0"/>
              <a:t>over </a:t>
            </a:r>
            <a:r>
              <a:rPr lang="en-US" dirty="0"/>
              <a:t>the Internet or over a wireless home or corporate </a:t>
            </a:r>
            <a:r>
              <a:rPr lang="en-US" dirty="0" smtClean="0"/>
              <a:t>network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smtClean="0"/>
              <a:t>A new trend is criminals intercepting </a:t>
            </a:r>
            <a:r>
              <a:rPr lang="en-US" b="1" dirty="0" smtClean="0"/>
              <a:t>unsecured</a:t>
            </a:r>
            <a:r>
              <a:rPr lang="en-US" dirty="0" smtClean="0"/>
              <a:t> credit and debit card information during the card verification process; that is, intercepting the data from a card in real time as a purchase is being authorized.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Online Threats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Topics Covered:</a:t>
            </a:r>
          </a:p>
          <a:p>
            <a:pPr lvl="1"/>
            <a:r>
              <a:rPr lang="en-US" dirty="0" err="1" smtClean="0">
                <a:latin typeface="Arial" pitchFamily="34" charset="0"/>
                <a:cs typeface="Arial" pitchFamily="34" charset="0"/>
              </a:rPr>
              <a:t>Botnets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Computer Viruses and Other Types of Malware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Denial of Service (DoS) Attacks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Data, Program, or Web Site Alteration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Online Theft, Online Fraud, and Other Dot Cons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Theft of Data, Information, and Other Resources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Identity Theft, Phishing, and Pharming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Protecting Against Identity Theft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Online Auction Fraud and Other Internet Scams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Botnets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 computer that is controlled by a hacker or other computer criminal is referred to as a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bot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or zombie computer.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 group of bots that are controlled by one individual and can work together in a coordinated fashion is called a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botnet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According to the FBI, an estimated one million U.S. computers are currently part of a botnet.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1_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2217</TotalTime>
  <Words>1521</Words>
  <Application>Microsoft Office PowerPoint</Application>
  <PresentationFormat>On-screen Show (4:3)</PresentationFormat>
  <Paragraphs>124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1_Office Theme</vt:lpstr>
      <vt:lpstr>Module</vt:lpstr>
      <vt:lpstr>Chapter 6 </vt:lpstr>
      <vt:lpstr>Learning Objectives</vt:lpstr>
      <vt:lpstr>Understanding Security Concerns</vt:lpstr>
      <vt:lpstr>Unauthorized Access and Unauthorized Use</vt:lpstr>
      <vt:lpstr>Hacking</vt:lpstr>
      <vt:lpstr>War Driving and Wi-Fi Piggybacking</vt:lpstr>
      <vt:lpstr>Interception of Communications</vt:lpstr>
      <vt:lpstr>Online Threats</vt:lpstr>
      <vt:lpstr>Botnets</vt:lpstr>
      <vt:lpstr>Malware</vt:lpstr>
      <vt:lpstr>Computer Virus</vt:lpstr>
      <vt:lpstr>Worms</vt:lpstr>
      <vt:lpstr>Trojan horses</vt:lpstr>
      <vt:lpstr>Spyware</vt:lpstr>
      <vt:lpstr>Preventing Malware from Infecting Your Computer</vt:lpstr>
      <vt:lpstr>Anti-virus Programs</vt:lpstr>
      <vt:lpstr>Anti-virus Programs</vt:lpstr>
      <vt:lpstr>Denial of Service (DoS) Attacks</vt:lpstr>
      <vt:lpstr>Data, Program, or Web Site Alteration</vt:lpstr>
      <vt:lpstr>Dot Cons</vt:lpstr>
      <vt:lpstr>Theft of Data, Information, and Other Resources</vt:lpstr>
      <vt:lpstr>Identity Theft, Phishing, and Pharming</vt:lpstr>
      <vt:lpstr>Identity Theft, Phishing, and Pharming</vt:lpstr>
      <vt:lpstr>Protecting Your Identity.</vt:lpstr>
      <vt:lpstr>Protecting Your Identity.</vt:lpstr>
      <vt:lpstr>Buying Online</vt:lpstr>
      <vt:lpstr>Buying Online -Certification</vt:lpstr>
      <vt:lpstr>Online Auction Fraud and Other Internet Scams</vt:lpstr>
    </vt:vector>
  </TitlesOfParts>
  <Company>Learning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Julia Leroux-Lindsey</dc:creator>
  <cp:lastModifiedBy>John</cp:lastModifiedBy>
  <cp:revision>82</cp:revision>
  <dcterms:created xsi:type="dcterms:W3CDTF">2010-11-02T15:46:06Z</dcterms:created>
  <dcterms:modified xsi:type="dcterms:W3CDTF">2012-06-21T02:08:46Z</dcterms:modified>
</cp:coreProperties>
</file>